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39B4"/>
    <a:srgbClr val="0C1D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5299" autoAdjust="0"/>
  </p:normalViewPr>
  <p:slideViewPr>
    <p:cSldViewPr snapToGrid="0">
      <p:cViewPr varScale="1">
        <p:scale>
          <a:sx n="97" d="100"/>
          <a:sy n="97" d="100"/>
        </p:scale>
        <p:origin x="20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4104FE-7FE1-4A76-90DA-9EF6CD96668B}" type="datetimeFigureOut">
              <a:rPr lang="zh-TW" altLang="en-US" smtClean="0"/>
              <a:t>2026/1/12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24FBF5-6B96-434F-9FD0-05D1FCB1A68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667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/>
              <a:t>基礎科目不能動   沒修過填</a:t>
            </a:r>
            <a:r>
              <a:rPr lang="en-US" altLang="zh-TW" dirty="0"/>
              <a:t>N/A</a:t>
            </a:r>
          </a:p>
          <a:p>
            <a:r>
              <a:rPr lang="zh-TW" altLang="en-US" dirty="0"/>
              <a:t>專業科目自行填寫相關課程  </a:t>
            </a:r>
            <a:r>
              <a:rPr lang="en-US" altLang="zh-TW" dirty="0"/>
              <a:t>For example, </a:t>
            </a:r>
            <a:r>
              <a:rPr lang="zh-TW" altLang="en-US" dirty="0"/>
              <a:t>自動控制、通訊系統、</a:t>
            </a:r>
            <a:r>
              <a:rPr lang="en-US" altLang="zh-TW" dirty="0"/>
              <a:t>.....</a:t>
            </a:r>
            <a:r>
              <a:rPr lang="zh-TW" altLang="en-US" dirty="0"/>
              <a:t> </a:t>
            </a:r>
            <a:r>
              <a:rPr lang="en-US" altLang="zh-TW" dirty="0"/>
              <a:t>,</a:t>
            </a:r>
            <a:r>
              <a:rPr lang="en-US" altLang="zh-TW" baseline="0" dirty="0"/>
              <a:t> </a:t>
            </a:r>
            <a:r>
              <a:rPr lang="zh-TW" altLang="en-US" baseline="0" dirty="0"/>
              <a:t>相關碩士班課程等，擇優列</a:t>
            </a:r>
            <a:r>
              <a:rPr lang="en-US" altLang="zh-TW" baseline="0" dirty="0"/>
              <a:t>4</a:t>
            </a:r>
            <a:r>
              <a:rPr lang="zh-TW" altLang="en-US" baseline="0" dirty="0"/>
              <a:t>門。</a:t>
            </a:r>
            <a:endParaRPr lang="en-US" altLang="zh-TW" baseline="0" dirty="0"/>
          </a:p>
          <a:p>
            <a:r>
              <a:rPr lang="zh-TW" altLang="en-US" baseline="0" dirty="0"/>
              <a:t>請輸入系排</a:t>
            </a:r>
            <a:r>
              <a:rPr lang="en-US" altLang="zh-TW" baseline="0" dirty="0"/>
              <a:t>(</a:t>
            </a:r>
            <a:r>
              <a:rPr lang="zh-TW" altLang="en-US" baseline="0" dirty="0"/>
              <a:t>不是班排</a:t>
            </a:r>
            <a:r>
              <a:rPr lang="en-US" altLang="zh-TW" baseline="0" dirty="0"/>
              <a:t>)</a:t>
            </a:r>
            <a:r>
              <a:rPr lang="zh-TW" altLang="en-US" baseline="0" dirty="0"/>
              <a:t>。若只有一系一班請加註說明。</a:t>
            </a:r>
            <a:endParaRPr lang="en-US" altLang="zh-TW" baseline="0" dirty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24FBF5-6B96-434F-9FD0-05D1FCB1A682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6178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5F6262D-CD95-436F-AF91-4292EA5B53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D51756B-4090-4417-9A67-38BBC4A5D6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596583D0-0B13-4AB3-A425-00310802E229}"/>
              </a:ext>
            </a:extLst>
          </p:cNvPr>
          <p:cNvCxnSpPr>
            <a:cxnSpLocks/>
          </p:cNvCxnSpPr>
          <p:nvPr userDrawn="1"/>
        </p:nvCxnSpPr>
        <p:spPr>
          <a:xfrm>
            <a:off x="0" y="6145790"/>
            <a:ext cx="59351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9F391230-0B57-4C56-BEE6-4AC84AD192CC}"/>
              </a:ext>
            </a:extLst>
          </p:cNvPr>
          <p:cNvCxnSpPr>
            <a:cxnSpLocks/>
          </p:cNvCxnSpPr>
          <p:nvPr userDrawn="1"/>
        </p:nvCxnSpPr>
        <p:spPr>
          <a:xfrm>
            <a:off x="6256867" y="6145790"/>
            <a:ext cx="5935133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投影片編號版面配置區 5">
            <a:extLst>
              <a:ext uri="{FF2B5EF4-FFF2-40B4-BE49-F238E27FC236}">
                <a16:creationId xmlns:a16="http://schemas.microsoft.com/office/drawing/2014/main" id="{CCB1D9ED-892D-4344-B4F8-2C682DBCFA8E}"/>
              </a:ext>
            </a:extLst>
          </p:cNvPr>
          <p:cNvSpPr txBox="1">
            <a:spLocks/>
          </p:cNvSpPr>
          <p:nvPr userDrawn="1"/>
        </p:nvSpPr>
        <p:spPr>
          <a:xfrm>
            <a:off x="4724400" y="59632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6F86BE24-C833-4EA9-B0FF-3EBAAAD621DC}" type="slidenum">
              <a:rPr lang="zh-TW" altLang="en-US" b="1" smtClean="0">
                <a:solidFill>
                  <a:schemeClr val="accent1">
                    <a:lumMod val="75000"/>
                  </a:schemeClr>
                </a:solidFill>
              </a:rPr>
              <a:pPr algn="ctr"/>
              <a:t>‹#›</a:t>
            </a:fld>
            <a:endParaRPr lang="zh-TW" altLang="en-US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E94EEDF2-8B11-4578-9A9C-9564B12B34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93" y="123668"/>
            <a:ext cx="593436" cy="593436"/>
          </a:xfrm>
          <a:prstGeom prst="rect">
            <a:avLst/>
          </a:prstGeom>
        </p:spPr>
      </p:pic>
      <p:sp>
        <p:nvSpPr>
          <p:cNvPr id="17" name="標題 1">
            <a:extLst>
              <a:ext uri="{FF2B5EF4-FFF2-40B4-BE49-F238E27FC236}">
                <a16:creationId xmlns:a16="http://schemas.microsoft.com/office/drawing/2014/main" id="{F5AD439E-D5AE-41DB-955B-F68748CE0652}"/>
              </a:ext>
            </a:extLst>
          </p:cNvPr>
          <p:cNvSpPr txBox="1">
            <a:spLocks/>
          </p:cNvSpPr>
          <p:nvPr userDrawn="1"/>
        </p:nvSpPr>
        <p:spPr>
          <a:xfrm>
            <a:off x="10528183" y="6172825"/>
            <a:ext cx="1444837" cy="539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1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Times New Roman" pitchFamily="18" charset="0"/>
              </a:defRPr>
            </a:lvl1pPr>
          </a:lstStyle>
          <a:p>
            <a:pPr algn="l"/>
            <a:r>
              <a:rPr lang="zh-TW" altLang="en-US" sz="1200" i="0" dirty="0">
                <a:latin typeface="標楷體" panose="03000509000000000000" pitchFamily="65" charset="-120"/>
                <a:ea typeface="標楷體" panose="03000509000000000000" pitchFamily="65" charset="-120"/>
              </a:rPr>
              <a:t>姓名     </a:t>
            </a:r>
            <a:endParaRPr lang="en-US" altLang="zh-TW" sz="1200" i="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1" name="標題 1">
            <a:extLst>
              <a:ext uri="{FF2B5EF4-FFF2-40B4-BE49-F238E27FC236}">
                <a16:creationId xmlns:a16="http://schemas.microsoft.com/office/drawing/2014/main" id="{D4094DBB-09CA-4B9D-B68A-25EFDE9391BC}"/>
              </a:ext>
            </a:extLst>
          </p:cNvPr>
          <p:cNvSpPr txBox="1">
            <a:spLocks/>
          </p:cNvSpPr>
          <p:nvPr userDrawn="1"/>
        </p:nvSpPr>
        <p:spPr>
          <a:xfrm>
            <a:off x="838899" y="6348820"/>
            <a:ext cx="4387442" cy="539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1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Times New Roman" pitchFamily="18" charset="0"/>
              </a:defRPr>
            </a:lvl1pPr>
          </a:lstStyle>
          <a:p>
            <a:pPr algn="l"/>
            <a:r>
              <a:rPr lang="zh-TW" altLang="en-US" sz="2400" i="0" dirty="0">
                <a:solidFill>
                  <a:srgbClr val="1239B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國立陽明交通大學 電控工程研究所</a:t>
            </a:r>
            <a:endParaRPr lang="en-US" altLang="zh-TW" sz="2400" i="0" dirty="0">
              <a:solidFill>
                <a:srgbClr val="1239B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Freeform 30">
            <a:extLst>
              <a:ext uri="{FF2B5EF4-FFF2-40B4-BE49-F238E27FC236}">
                <a16:creationId xmlns:a16="http://schemas.microsoft.com/office/drawing/2014/main" id="{F7B2EED2-4BEF-4A30-95DB-142D8D48C895}"/>
              </a:ext>
            </a:extLst>
          </p:cNvPr>
          <p:cNvSpPr/>
          <p:nvPr userDrawn="1"/>
        </p:nvSpPr>
        <p:spPr>
          <a:xfrm>
            <a:off x="0" y="6219294"/>
            <a:ext cx="838899" cy="638705"/>
          </a:xfrm>
          <a:custGeom>
            <a:avLst/>
            <a:gdLst/>
            <a:ahLst/>
            <a:cxnLst/>
            <a:rect l="l" t="t" r="r" b="b"/>
            <a:pathLst>
              <a:path w="1886961" h="1582080">
                <a:moveTo>
                  <a:pt x="0" y="0"/>
                </a:moveTo>
                <a:lnTo>
                  <a:pt x="1886960" y="0"/>
                </a:lnTo>
                <a:lnTo>
                  <a:pt x="1886960" y="1582080"/>
                </a:lnTo>
                <a:lnTo>
                  <a:pt x="0" y="158208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3395006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596583D0-0B13-4AB3-A425-00310802E229}"/>
              </a:ext>
            </a:extLst>
          </p:cNvPr>
          <p:cNvCxnSpPr>
            <a:cxnSpLocks/>
          </p:cNvCxnSpPr>
          <p:nvPr userDrawn="1"/>
        </p:nvCxnSpPr>
        <p:spPr>
          <a:xfrm>
            <a:off x="0" y="6172824"/>
            <a:ext cx="5935133" cy="0"/>
          </a:xfrm>
          <a:prstGeom prst="line">
            <a:avLst/>
          </a:prstGeom>
          <a:ln w="38100">
            <a:solidFill>
              <a:srgbClr val="1239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9F391230-0B57-4C56-BEE6-4AC84AD192CC}"/>
              </a:ext>
            </a:extLst>
          </p:cNvPr>
          <p:cNvCxnSpPr>
            <a:cxnSpLocks/>
          </p:cNvCxnSpPr>
          <p:nvPr userDrawn="1"/>
        </p:nvCxnSpPr>
        <p:spPr>
          <a:xfrm>
            <a:off x="6256867" y="6172824"/>
            <a:ext cx="5935133" cy="0"/>
          </a:xfrm>
          <a:prstGeom prst="line">
            <a:avLst/>
          </a:prstGeom>
          <a:ln w="38100">
            <a:solidFill>
              <a:srgbClr val="1239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投影片編號版面配置區 5">
            <a:extLst>
              <a:ext uri="{FF2B5EF4-FFF2-40B4-BE49-F238E27FC236}">
                <a16:creationId xmlns:a16="http://schemas.microsoft.com/office/drawing/2014/main" id="{CCB1D9ED-892D-4344-B4F8-2C682DBCFA8E}"/>
              </a:ext>
            </a:extLst>
          </p:cNvPr>
          <p:cNvSpPr txBox="1">
            <a:spLocks/>
          </p:cNvSpPr>
          <p:nvPr userDrawn="1"/>
        </p:nvSpPr>
        <p:spPr>
          <a:xfrm>
            <a:off x="4724400" y="599026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zh-TW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6F86BE24-C833-4EA9-B0FF-3EBAAAD621DC}" type="slidenum">
              <a:rPr lang="zh-TW" altLang="en-US" b="1" smtClean="0">
                <a:solidFill>
                  <a:srgbClr val="1239B4"/>
                </a:solidFill>
              </a:rPr>
              <a:pPr algn="ctr"/>
              <a:t>‹#›</a:t>
            </a:fld>
            <a:endParaRPr lang="zh-TW" altLang="en-US" b="1" dirty="0">
              <a:solidFill>
                <a:srgbClr val="1239B4"/>
              </a:solidFill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E94EEDF2-8B11-4578-9A9C-9564B12B348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37" y="63595"/>
            <a:ext cx="794641" cy="794641"/>
          </a:xfrm>
          <a:prstGeom prst="rect">
            <a:avLst/>
          </a:prstGeom>
        </p:spPr>
      </p:pic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8FACE7D0-957A-4ED2-9051-6FE39E7E9338}"/>
              </a:ext>
            </a:extLst>
          </p:cNvPr>
          <p:cNvCxnSpPr>
            <a:cxnSpLocks/>
          </p:cNvCxnSpPr>
          <p:nvPr userDrawn="1"/>
        </p:nvCxnSpPr>
        <p:spPr>
          <a:xfrm>
            <a:off x="0" y="938261"/>
            <a:ext cx="12192000" cy="0"/>
          </a:xfrm>
          <a:prstGeom prst="line">
            <a:avLst/>
          </a:prstGeom>
          <a:ln w="63500">
            <a:solidFill>
              <a:srgbClr val="1239B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標題 1">
            <a:extLst>
              <a:ext uri="{FF2B5EF4-FFF2-40B4-BE49-F238E27FC236}">
                <a16:creationId xmlns:a16="http://schemas.microsoft.com/office/drawing/2014/main" id="{D1488C36-B0BB-4CB8-90CD-89D6718729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-1"/>
            <a:ext cx="9144000" cy="908721"/>
          </a:xfrm>
        </p:spPr>
        <p:txBody>
          <a:bodyPr/>
          <a:lstStyle>
            <a:lvl1pPr algn="ctr">
              <a:defRPr sz="4400" b="1" i="0" baseline="0">
                <a:solidFill>
                  <a:srgbClr val="1239B4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Times New Roman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7" name="內容版面配置區 3">
            <a:extLst>
              <a:ext uri="{FF2B5EF4-FFF2-40B4-BE49-F238E27FC236}">
                <a16:creationId xmlns:a16="http://schemas.microsoft.com/office/drawing/2014/main" id="{85CE94F4-8F76-4BAA-964B-C90E2ABB397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126" y="1074353"/>
            <a:ext cx="12007273" cy="4779817"/>
          </a:xfrm>
          <a:prstGeom prst="rect">
            <a:avLst/>
          </a:prstGeom>
        </p:spPr>
        <p:txBody>
          <a:bodyPr/>
          <a:lstStyle>
            <a:lvl1pPr marL="444500" indent="-444500" algn="just">
              <a:spcBef>
                <a:spcPts val="800"/>
              </a:spcBef>
              <a:buFont typeface="Wingdings" panose="05000000000000000000" pitchFamily="2" charset="2"/>
              <a:buChar char="u"/>
              <a:defRPr sz="2000" baseline="0"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  <a:lvl2pPr marL="803275" indent="-358775" algn="just">
              <a:spcBef>
                <a:spcPts val="800"/>
              </a:spcBef>
              <a:buFont typeface="Wingdings" panose="05000000000000000000" pitchFamily="2" charset="2"/>
              <a:buChar char="Ø"/>
              <a:tabLst>
                <a:tab pos="982663" algn="l"/>
              </a:tabLst>
              <a:defRPr sz="2000" baseline="0">
                <a:latin typeface="MS Gothic" panose="020B0609070205080204" pitchFamily="49" charset="-128"/>
                <a:ea typeface="MS Gothic" panose="020B0609070205080204" pitchFamily="49" charset="-128"/>
              </a:defRPr>
            </a:lvl2pPr>
            <a:lvl3pPr marL="1162050" indent="-358775" algn="just">
              <a:spcBef>
                <a:spcPts val="800"/>
              </a:spcBef>
              <a:buFont typeface="Wingdings" panose="05000000000000000000" pitchFamily="2" charset="2"/>
              <a:buChar char="ü"/>
              <a:tabLst>
                <a:tab pos="385763" algn="l"/>
                <a:tab pos="1341438" algn="l"/>
              </a:tabLst>
              <a:defRPr sz="2000" baseline="0">
                <a:latin typeface="MS Gothic" panose="020B0609070205080204" pitchFamily="49" charset="-128"/>
                <a:ea typeface="MS Gothic" panose="020B0609070205080204" pitchFamily="49" charset="-128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  <a:endParaRPr lang="en-US" altLang="zh-TW" dirty="0"/>
          </a:p>
          <a:p>
            <a:pPr lvl="2"/>
            <a:r>
              <a:rPr lang="zh-TW" altLang="en-US" dirty="0"/>
              <a:t>第三層</a:t>
            </a:r>
          </a:p>
        </p:txBody>
      </p:sp>
      <p:sp>
        <p:nvSpPr>
          <p:cNvPr id="18" name="標題 1">
            <a:extLst>
              <a:ext uri="{FF2B5EF4-FFF2-40B4-BE49-F238E27FC236}">
                <a16:creationId xmlns:a16="http://schemas.microsoft.com/office/drawing/2014/main" id="{955CD0C2-BFC0-4BD5-9DAE-6AA57D2B5291}"/>
              </a:ext>
            </a:extLst>
          </p:cNvPr>
          <p:cNvSpPr txBox="1">
            <a:spLocks/>
          </p:cNvSpPr>
          <p:nvPr userDrawn="1"/>
        </p:nvSpPr>
        <p:spPr>
          <a:xfrm>
            <a:off x="838899" y="6348820"/>
            <a:ext cx="4387442" cy="5392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1" kern="1200" baseline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Times New Roman" pitchFamily="18" charset="0"/>
              </a:defRPr>
            </a:lvl1pPr>
          </a:lstStyle>
          <a:p>
            <a:pPr algn="l"/>
            <a:r>
              <a:rPr lang="zh-TW" altLang="en-US" sz="2400" i="0" dirty="0">
                <a:solidFill>
                  <a:srgbClr val="1239B4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國立陽明交通大學 電控工程研究所</a:t>
            </a:r>
            <a:endParaRPr lang="en-US" altLang="zh-TW" sz="2400" i="0" dirty="0">
              <a:solidFill>
                <a:srgbClr val="1239B4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1" name="Freeform 30">
            <a:extLst>
              <a:ext uri="{FF2B5EF4-FFF2-40B4-BE49-F238E27FC236}">
                <a16:creationId xmlns:a16="http://schemas.microsoft.com/office/drawing/2014/main" id="{D1058DD3-69E4-4960-A256-107C34DA10C8}"/>
              </a:ext>
            </a:extLst>
          </p:cNvPr>
          <p:cNvSpPr/>
          <p:nvPr userDrawn="1"/>
        </p:nvSpPr>
        <p:spPr>
          <a:xfrm>
            <a:off x="0" y="6219294"/>
            <a:ext cx="838899" cy="638705"/>
          </a:xfrm>
          <a:custGeom>
            <a:avLst/>
            <a:gdLst/>
            <a:ahLst/>
            <a:cxnLst/>
            <a:rect l="l" t="t" r="r" b="b"/>
            <a:pathLst>
              <a:path w="1886961" h="1582080">
                <a:moveTo>
                  <a:pt x="0" y="0"/>
                </a:moveTo>
                <a:lnTo>
                  <a:pt x="1886960" y="0"/>
                </a:lnTo>
                <a:lnTo>
                  <a:pt x="1886960" y="1582080"/>
                </a:lnTo>
                <a:lnTo>
                  <a:pt x="0" y="158208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</p:spTree>
    <p:extLst>
      <p:ext uri="{BB962C8B-B14F-4D97-AF65-F5344CB8AC3E}">
        <p14:creationId xmlns:p14="http://schemas.microsoft.com/office/powerpoint/2010/main" val="2007915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F2459B8-A28A-41D9-8891-78BF31356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474814E-6227-4D44-8362-598283B11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C9E3AA6-7E41-4DFD-A513-AACB5ECB6F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C5B4D-B553-4A35-A02C-6EF7BA2C354C}" type="datetimeFigureOut">
              <a:rPr lang="zh-TW" altLang="en-US" smtClean="0"/>
              <a:t>2026/1/12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8AADBAA-B421-48E2-87B4-D42C5139A0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87D6ECA-E64E-43A9-855B-DC6D230987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6BE24-C833-4EA9-B0FF-3EBAAAD621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57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>
            <a:extLst>
              <a:ext uri="{FF2B5EF4-FFF2-40B4-BE49-F238E27FC236}">
                <a16:creationId xmlns:a16="http://schemas.microsoft.com/office/drawing/2014/main" id="{D7EB2144-EA7C-4819-A012-9D3F123A55D3}"/>
              </a:ext>
            </a:extLst>
          </p:cNvPr>
          <p:cNvSpPr/>
          <p:nvPr/>
        </p:nvSpPr>
        <p:spPr>
          <a:xfrm>
            <a:off x="9927302" y="1003830"/>
            <a:ext cx="2163097" cy="285363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560E9140-F509-43DA-A2C4-A7A02F1D0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908721"/>
          </a:xfrm>
        </p:spPr>
        <p:txBody>
          <a:bodyPr/>
          <a:lstStyle/>
          <a:p>
            <a:r>
              <a:rPr lang="zh-TW" altLang="en-US" i="0"/>
              <a:t>基本資料</a:t>
            </a:r>
            <a:endParaRPr lang="zh-TW" altLang="en-US" i="0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8521B49-A499-4152-94A9-B84806DC9BE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zh-TW" altLang="en-US" dirty="0"/>
              <a:t>姓名</a:t>
            </a:r>
            <a:r>
              <a:rPr lang="en-US" altLang="zh-TW" dirty="0"/>
              <a:t>:</a:t>
            </a:r>
            <a:r>
              <a:rPr lang="zh-TW" altLang="en-US" dirty="0"/>
              <a:t> 陳陽明</a:t>
            </a:r>
            <a:endParaRPr lang="en-US" altLang="zh-TW" dirty="0"/>
          </a:p>
          <a:p>
            <a:r>
              <a:rPr lang="zh-TW" altLang="en-US" dirty="0"/>
              <a:t>畢業學校科系</a:t>
            </a:r>
            <a:r>
              <a:rPr lang="en-US" altLang="zh-TW" dirty="0"/>
              <a:t>:</a:t>
            </a:r>
            <a:r>
              <a:rPr lang="zh-TW" altLang="en-US" dirty="0"/>
              <a:t> 國立陽明交通大學 電機系</a:t>
            </a:r>
            <a:endParaRPr lang="en-US" altLang="zh-TW" dirty="0"/>
          </a:p>
          <a:p>
            <a:r>
              <a:rPr lang="zh-TW" altLang="en-US" dirty="0"/>
              <a:t>系排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r>
              <a:rPr lang="en-US" altLang="zh-TW" dirty="0"/>
              <a:t>50/252</a:t>
            </a:r>
            <a:r>
              <a:rPr lang="zh-TW" altLang="en-US" dirty="0"/>
              <a:t> </a:t>
            </a:r>
            <a:r>
              <a:rPr lang="en-US" altLang="zh-TW" dirty="0"/>
              <a:t>(20%)</a:t>
            </a:r>
          </a:p>
          <a:p>
            <a:pPr marL="0" indent="0">
              <a:buNone/>
            </a:pPr>
            <a:endParaRPr lang="en-US" altLang="zh-TW" dirty="0"/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58A35326-DD3D-4DE4-A8AA-3B592E1FB1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185017"/>
              </p:ext>
            </p:extLst>
          </p:nvPr>
        </p:nvGraphicFramePr>
        <p:xfrm>
          <a:off x="724944" y="2259952"/>
          <a:ext cx="6860705" cy="325864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53128">
                  <a:extLst>
                    <a:ext uri="{9D8B030D-6E8A-4147-A177-3AD203B41FA5}">
                      <a16:colId xmlns:a16="http://schemas.microsoft.com/office/drawing/2014/main" val="3271079410"/>
                    </a:ext>
                  </a:extLst>
                </a:gridCol>
                <a:gridCol w="1340011">
                  <a:extLst>
                    <a:ext uri="{9D8B030D-6E8A-4147-A177-3AD203B41FA5}">
                      <a16:colId xmlns:a16="http://schemas.microsoft.com/office/drawing/2014/main" val="353564679"/>
                    </a:ext>
                  </a:extLst>
                </a:gridCol>
                <a:gridCol w="2166209">
                  <a:extLst>
                    <a:ext uri="{9D8B030D-6E8A-4147-A177-3AD203B41FA5}">
                      <a16:colId xmlns:a16="http://schemas.microsoft.com/office/drawing/2014/main" val="3906125267"/>
                    </a:ext>
                  </a:extLst>
                </a:gridCol>
                <a:gridCol w="1401357">
                  <a:extLst>
                    <a:ext uri="{9D8B030D-6E8A-4147-A177-3AD203B41FA5}">
                      <a16:colId xmlns:a16="http://schemas.microsoft.com/office/drawing/2014/main" val="2525817010"/>
                    </a:ext>
                  </a:extLst>
                </a:gridCol>
              </a:tblGrid>
              <a:tr h="339910">
                <a:tc gridSpan="4">
                  <a:txBody>
                    <a:bodyPr/>
                    <a:lstStyle/>
                    <a:p>
                      <a:pPr algn="ctr"/>
                      <a:r>
                        <a:rPr lang="zh-TW" altLang="en-US" sz="2800" dirty="0"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專業科目成績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zh-TW" altLang="en-US" sz="2800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291881"/>
                  </a:ext>
                </a:extLst>
              </a:tr>
              <a:tr h="5480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基礎科目</a:t>
                      </a:r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(</a:t>
                      </a:r>
                      <a:r>
                        <a:rPr lang="zh-TW" altLang="en-US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必填</a:t>
                      </a:r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成績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專業科目</a:t>
                      </a:r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(</a:t>
                      </a:r>
                      <a:r>
                        <a:rPr lang="zh-TW" altLang="en-US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選填</a:t>
                      </a:r>
                      <a:r>
                        <a:rPr lang="en-US" altLang="zh-TW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)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bg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成績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4265380"/>
                  </a:ext>
                </a:extLst>
              </a:tr>
              <a:tr h="5480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電子學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(I)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A+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信號與系統</a:t>
                      </a:r>
                      <a:endParaRPr lang="zh-TW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A+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749800"/>
                  </a:ext>
                </a:extLst>
              </a:tr>
              <a:tr h="54809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電子學</a:t>
                      </a: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(II)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B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自動控制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A-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614881"/>
                  </a:ext>
                </a:extLst>
              </a:tr>
              <a:tr h="5480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電路學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A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通訊系統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B+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1145676"/>
                  </a:ext>
                </a:extLst>
              </a:tr>
              <a:tr h="5480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工程數學</a:t>
                      </a:r>
                      <a:endParaRPr lang="en-US" altLang="zh-TW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A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電力電子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dirty="0">
                          <a:solidFill>
                            <a:schemeClr val="tx1"/>
                          </a:solidFill>
                          <a:latin typeface="MS Gothic" panose="020B0609070205080204" pitchFamily="49" charset="-128"/>
                          <a:ea typeface="MS Gothic" panose="020B0609070205080204" pitchFamily="49" charset="-128"/>
                        </a:rPr>
                        <a:t>A</a:t>
                      </a:r>
                      <a:endParaRPr lang="zh-TW" altLang="en-US" sz="2000" dirty="0">
                        <a:solidFill>
                          <a:schemeClr val="tx1"/>
                        </a:solidFill>
                        <a:latin typeface="MS Gothic" panose="020B0609070205080204" pitchFamily="49" charset="-128"/>
                        <a:ea typeface="MS Gothic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046698"/>
                  </a:ext>
                </a:extLst>
              </a:tr>
            </a:tbl>
          </a:graphicData>
        </a:graphic>
      </p:graphicFrame>
      <p:sp>
        <p:nvSpPr>
          <p:cNvPr id="15" name="文字方塊 14">
            <a:extLst>
              <a:ext uri="{FF2B5EF4-FFF2-40B4-BE49-F238E27FC236}">
                <a16:creationId xmlns:a16="http://schemas.microsoft.com/office/drawing/2014/main" id="{4CF39BF5-5197-4689-B638-B4D88EA31437}"/>
              </a:ext>
            </a:extLst>
          </p:cNvPr>
          <p:cNvSpPr txBox="1"/>
          <p:nvPr/>
        </p:nvSpPr>
        <p:spPr>
          <a:xfrm>
            <a:off x="10151533" y="2080936"/>
            <a:ext cx="1938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請放個人照片</a:t>
            </a:r>
          </a:p>
        </p:txBody>
      </p:sp>
    </p:spTree>
    <p:extLst>
      <p:ext uri="{BB962C8B-B14F-4D97-AF65-F5344CB8AC3E}">
        <p14:creationId xmlns:p14="http://schemas.microsoft.com/office/powerpoint/2010/main" val="3625447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58DE3A-F1A1-40A4-A3F4-0BC95FE62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908721"/>
          </a:xfrm>
        </p:spPr>
        <p:txBody>
          <a:bodyPr/>
          <a:lstStyle/>
          <a:p>
            <a:r>
              <a:rPr lang="zh-TW" altLang="en-US" dirty="0">
                <a:latin typeface="Aharoni" panose="02010803020104030203" pitchFamily="2" charset="-79"/>
                <a:cs typeface="Aharoni" panose="02010803020104030203" pitchFamily="2" charset="-79"/>
              </a:rPr>
              <a:t>報考動機 </a:t>
            </a:r>
            <a:r>
              <a:rPr lang="en-US" altLang="zh-TW" dirty="0">
                <a:latin typeface="Aharoni" panose="02010803020104030203" pitchFamily="2" charset="-79"/>
                <a:cs typeface="Aharoni" panose="02010803020104030203" pitchFamily="2" charset="-79"/>
              </a:rPr>
              <a:t>&amp;</a:t>
            </a:r>
            <a:r>
              <a:rPr lang="zh-TW" altLang="en-US" dirty="0">
                <a:latin typeface="Aharoni" panose="02010803020104030203" pitchFamily="2" charset="-79"/>
                <a:cs typeface="Aharoni" panose="02010803020104030203" pitchFamily="2" charset="-79"/>
              </a:rPr>
              <a:t> 未來研究方向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D451F2B-613B-4274-A9CB-5DD4ABC6B1F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719900" y="1039091"/>
            <a:ext cx="5216461" cy="4779817"/>
          </a:xfrm>
        </p:spPr>
        <p:txBody>
          <a:bodyPr/>
          <a:lstStyle/>
          <a:p>
            <a:r>
              <a:rPr lang="zh-TW" altLang="en-US" dirty="0"/>
              <a:t>請說明有興趣的研究方向</a:t>
            </a:r>
            <a:r>
              <a:rPr lang="en-US" altLang="zh-TW" dirty="0"/>
              <a:t>…</a:t>
            </a:r>
            <a:endParaRPr lang="zh-TW" altLang="en-US" dirty="0"/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7E073BB5-6D37-4563-B88A-8FF1F502108F}"/>
              </a:ext>
            </a:extLst>
          </p:cNvPr>
          <p:cNvSpPr txBox="1">
            <a:spLocks/>
          </p:cNvSpPr>
          <p:nvPr/>
        </p:nvSpPr>
        <p:spPr>
          <a:xfrm>
            <a:off x="255640" y="1127582"/>
            <a:ext cx="5216461" cy="4779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44500" indent="-444500" algn="just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u"/>
              <a:defRPr sz="2000" kern="1200" baseline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n-cs"/>
              </a:defRPr>
            </a:lvl1pPr>
            <a:lvl2pPr marL="803275" indent="-358775" algn="just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tabLst>
                <a:tab pos="982663" algn="l"/>
              </a:tabLst>
              <a:defRPr sz="2000" kern="1200" baseline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n-cs"/>
              </a:defRPr>
            </a:lvl2pPr>
            <a:lvl3pPr marL="1162050" indent="-358775" algn="just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ü"/>
              <a:tabLst>
                <a:tab pos="385763" algn="l"/>
                <a:tab pos="1341438" algn="l"/>
              </a:tabLst>
              <a:defRPr sz="2000" kern="1200" baseline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請說明報考動機</a:t>
            </a:r>
          </a:p>
        </p:txBody>
      </p:sp>
    </p:spTree>
    <p:extLst>
      <p:ext uri="{BB962C8B-B14F-4D97-AF65-F5344CB8AC3E}">
        <p14:creationId xmlns:p14="http://schemas.microsoft.com/office/powerpoint/2010/main" val="2942092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9995A4A-C6ED-4371-AF7F-07B04DDE8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1"/>
            <a:ext cx="12192000" cy="908721"/>
          </a:xfrm>
        </p:spPr>
        <p:txBody>
          <a:bodyPr/>
          <a:lstStyle/>
          <a:p>
            <a:r>
              <a:rPr lang="zh-TW" altLang="en-US" dirty="0"/>
              <a:t>專題研究</a:t>
            </a:r>
            <a:r>
              <a:rPr lang="en-US" altLang="zh-TW" dirty="0"/>
              <a:t>&amp;</a:t>
            </a:r>
            <a:r>
              <a:rPr lang="zh-TW" altLang="en-US" dirty="0"/>
              <a:t>有利審查資料 </a:t>
            </a:r>
            <a:r>
              <a:rPr lang="en-US" altLang="zh-TW" dirty="0"/>
              <a:t>(1/3)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241CE6-2F64-4E40-9326-06F27DDEA85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127" y="1074353"/>
            <a:ext cx="5334448" cy="4779817"/>
          </a:xfrm>
        </p:spPr>
        <p:txBody>
          <a:bodyPr/>
          <a:lstStyle/>
          <a:p>
            <a:r>
              <a:rPr lang="zh-TW" altLang="en-US" dirty="0"/>
              <a:t>大學專題名稱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zh-TW" altLang="en-US" dirty="0"/>
              <a:t>指導老師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zh-TW" altLang="en-US" dirty="0"/>
              <a:t>摘要</a:t>
            </a:r>
            <a:r>
              <a:rPr lang="en-US" altLang="zh-TW" dirty="0"/>
              <a:t>(</a:t>
            </a:r>
            <a:r>
              <a:rPr lang="zh-TW" altLang="en-US" dirty="0"/>
              <a:t>圖或簡單文字</a:t>
            </a:r>
            <a:r>
              <a:rPr lang="en-US" altLang="zh-TW" dirty="0"/>
              <a:t>): </a:t>
            </a: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00E54C0D-171B-4E7C-AA2C-1F00FCAEFF34}"/>
              </a:ext>
            </a:extLst>
          </p:cNvPr>
          <p:cNvSpPr txBox="1">
            <a:spLocks/>
          </p:cNvSpPr>
          <p:nvPr/>
        </p:nvSpPr>
        <p:spPr>
          <a:xfrm>
            <a:off x="6420018" y="1181566"/>
            <a:ext cx="5334448" cy="47798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44500" indent="-444500" algn="just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u"/>
              <a:defRPr sz="2000" kern="1200" baseline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n-cs"/>
              </a:defRPr>
            </a:lvl1pPr>
            <a:lvl2pPr marL="803275" indent="-358775" algn="just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Ø"/>
              <a:tabLst>
                <a:tab pos="982663" algn="l"/>
              </a:tabLst>
              <a:defRPr sz="2000" kern="1200" baseline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n-cs"/>
              </a:defRPr>
            </a:lvl2pPr>
            <a:lvl3pPr marL="1162050" indent="-358775" algn="just" defTabSz="914400" rtl="0" eaLnBrk="1" latinLnBrk="0" hangingPunct="1">
              <a:lnSpc>
                <a:spcPct val="90000"/>
              </a:lnSpc>
              <a:spcBef>
                <a:spcPts val="800"/>
              </a:spcBef>
              <a:buFont typeface="Wingdings" panose="05000000000000000000" pitchFamily="2" charset="2"/>
              <a:buChar char="ü"/>
              <a:tabLst>
                <a:tab pos="385763" algn="l"/>
                <a:tab pos="1341438" algn="l"/>
              </a:tabLst>
              <a:defRPr sz="2000" kern="1200" baseline="0">
                <a:solidFill>
                  <a:schemeClr val="tx1"/>
                </a:solidFill>
                <a:latin typeface="MS Gothic" panose="020B0609070205080204" pitchFamily="49" charset="-128"/>
                <a:ea typeface="MS Gothic" panose="020B0609070205080204" pitchFamily="49" charset="-128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/>
              <a:t>課程專題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zh-TW" altLang="en-US" dirty="0"/>
              <a:t>課程名稱</a:t>
            </a:r>
            <a:r>
              <a:rPr lang="en-US" altLang="zh-TW" dirty="0"/>
              <a:t>/</a:t>
            </a:r>
            <a:r>
              <a:rPr lang="zh-TW" altLang="en-US" dirty="0"/>
              <a:t>授課教師</a:t>
            </a:r>
            <a:r>
              <a:rPr lang="en-US" altLang="zh-TW" dirty="0"/>
              <a:t>:</a:t>
            </a:r>
            <a:r>
              <a:rPr lang="zh-TW" altLang="en-US" dirty="0"/>
              <a:t> </a:t>
            </a:r>
            <a:endParaRPr lang="en-US" altLang="zh-TW" dirty="0"/>
          </a:p>
          <a:p>
            <a:r>
              <a:rPr lang="zh-TW" altLang="en-US" dirty="0"/>
              <a:t>摘要</a:t>
            </a:r>
            <a:r>
              <a:rPr lang="en-US" altLang="zh-TW" dirty="0"/>
              <a:t>(</a:t>
            </a:r>
            <a:r>
              <a:rPr lang="zh-TW" altLang="en-US" dirty="0"/>
              <a:t>圖或簡單文字</a:t>
            </a:r>
            <a:r>
              <a:rPr lang="en-US" altLang="zh-TW" dirty="0"/>
              <a:t>): </a:t>
            </a:r>
          </a:p>
        </p:txBody>
      </p:sp>
    </p:spTree>
    <p:extLst>
      <p:ext uri="{BB962C8B-B14F-4D97-AF65-F5344CB8AC3E}">
        <p14:creationId xmlns:p14="http://schemas.microsoft.com/office/powerpoint/2010/main" val="18290681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02DDBD-560B-4A08-94F2-EA9F461A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專題研究</a:t>
            </a:r>
            <a:r>
              <a:rPr lang="en-US" altLang="zh-TW" dirty="0"/>
              <a:t>&amp;</a:t>
            </a:r>
            <a:r>
              <a:rPr lang="zh-TW" altLang="en-US" dirty="0"/>
              <a:t>有利審查資料 </a:t>
            </a:r>
            <a:r>
              <a:rPr lang="en-US" altLang="zh-TW" dirty="0"/>
              <a:t>(2/3)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37D749B-D7C8-4E19-836C-0A8F6A60A928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zh-TW" altLang="en-US" dirty="0"/>
              <a:t>有利文件，例如</a:t>
            </a:r>
            <a:r>
              <a:rPr lang="en-US" altLang="zh-TW" dirty="0"/>
              <a:t>:</a:t>
            </a:r>
            <a:r>
              <a:rPr lang="zh-TW" altLang="en-US" dirty="0"/>
              <a:t> 獎狀、證書、經歷、社團</a:t>
            </a:r>
            <a:r>
              <a:rPr lang="en-US" altLang="zh-TW" dirty="0"/>
              <a:t>…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05418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302DDBD-560B-4A08-94F2-EA9F461A9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專題研究</a:t>
            </a:r>
            <a:r>
              <a:rPr lang="en-US" altLang="zh-TW" dirty="0"/>
              <a:t>&amp;</a:t>
            </a:r>
            <a:r>
              <a:rPr lang="zh-TW" altLang="en-US" dirty="0"/>
              <a:t>有利審查資料 </a:t>
            </a:r>
            <a:r>
              <a:rPr lang="en-US" altLang="zh-TW" dirty="0"/>
              <a:t>(3/3)</a:t>
            </a:r>
            <a:endParaRPr lang="zh-TW" altLang="en-US" dirty="0"/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4B335D53-CC94-4874-832A-FB04DCB75F9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83126" y="1074353"/>
            <a:ext cx="12007273" cy="4779817"/>
          </a:xfrm>
        </p:spPr>
        <p:txBody>
          <a:bodyPr/>
          <a:lstStyle/>
          <a:p>
            <a:r>
              <a:rPr lang="zh-TW" altLang="en-US" dirty="0"/>
              <a:t>有利文件，例如</a:t>
            </a:r>
            <a:r>
              <a:rPr lang="en-US" altLang="zh-TW" dirty="0"/>
              <a:t>:</a:t>
            </a:r>
            <a:r>
              <a:rPr lang="zh-TW" altLang="en-US" dirty="0"/>
              <a:t> 獎狀、證書、經歷、社團</a:t>
            </a:r>
            <a:r>
              <a:rPr lang="en-US" altLang="zh-TW" dirty="0"/>
              <a:t>…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20320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233</Words>
  <Application>Microsoft Office PowerPoint</Application>
  <PresentationFormat>寬螢幕</PresentationFormat>
  <Paragraphs>44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6" baseType="lpstr">
      <vt:lpstr>MS Gothic</vt:lpstr>
      <vt:lpstr>新細明體</vt:lpstr>
      <vt:lpstr>標楷體</vt:lpstr>
      <vt:lpstr>Aharoni</vt:lpstr>
      <vt:lpstr>Arial</vt:lpstr>
      <vt:lpstr>Calibri</vt:lpstr>
      <vt:lpstr>Calibri Light</vt:lpstr>
      <vt:lpstr>Times New Roman</vt:lpstr>
      <vt:lpstr>Wingdings</vt:lpstr>
      <vt:lpstr>微軟正黑體</vt:lpstr>
      <vt:lpstr>Office 佈景主題</vt:lpstr>
      <vt:lpstr>基本資料</vt:lpstr>
      <vt:lpstr>報考動機 &amp; 未來研究方向</vt:lpstr>
      <vt:lpstr>專題研究&amp;有利審查資料 (1/3)</vt:lpstr>
      <vt:lpstr>專題研究&amp;有利審查資料 (2/3)</vt:lpstr>
      <vt:lpstr>專題研究&amp;有利審查資料 (3/3)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蔡文惠</dc:creator>
  <cp:lastModifiedBy>CH Lee</cp:lastModifiedBy>
  <cp:revision>41</cp:revision>
  <dcterms:created xsi:type="dcterms:W3CDTF">2025-01-02T08:53:53Z</dcterms:created>
  <dcterms:modified xsi:type="dcterms:W3CDTF">2026-01-12T07:41:39Z</dcterms:modified>
</cp:coreProperties>
</file>